
<file path=[Content_Types].xml><?xml version="1.0" encoding="utf-8"?>
<Types xmlns="http://schemas.openxmlformats.org/package/2006/content-types">
  <Default Extension="xml" ContentType="application/xml"/>
  <Default Extension="tif" ContentType="image/tif"/>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0"/>
    <p:restoredTop sz="95361"/>
  </p:normalViewPr>
  <p:slideViewPr>
    <p:cSldViewPr snapToGrid="0" snapToObjects="1">
      <p:cViewPr varScale="1">
        <p:scale>
          <a:sx n="70" d="100"/>
          <a:sy n="70" d="100"/>
        </p:scale>
        <p:origin x="16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697482804"/>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 Id="rId3" Type="http://schemas.openxmlformats.org/officeDocument/2006/relationships/hyperlink" Target="http://docker.io"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pPr>
              <a:defRPr sz="1500"/>
            </a:pPr>
            <a:r>
              <a:t>1、docker run -i -t ubuntu /bin/bash</a:t>
            </a:r>
          </a:p>
          <a:p>
            <a:pPr>
              <a:defRPr sz="1500"/>
            </a:pPr>
            <a:r>
              <a:t>	shell命令</a:t>
            </a:r>
          </a:p>
          <a:p>
            <a:pPr>
              <a:defRPr sz="1500"/>
            </a:pPr>
            <a:r>
              <a:t>	ls	</a:t>
            </a:r>
          </a:p>
          <a:p>
            <a:pPr>
              <a:defRPr sz="1500"/>
            </a:pPr>
            <a:r>
              <a:t>	ps </a:t>
            </a:r>
          </a:p>
          <a:p>
            <a:pPr>
              <a:defRPr sz="1500"/>
            </a:pPr>
            <a:r>
              <a:t>	ifconfig</a:t>
            </a:r>
          </a:p>
        </p:txBody>
      </p:sp>
    </p:spTree>
    <p:extLst>
      <p:ext uri="{BB962C8B-B14F-4D97-AF65-F5344CB8AC3E}">
        <p14:creationId xmlns:p14="http://schemas.microsoft.com/office/powerpoint/2010/main" val="273236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pPr>
              <a:defRPr sz="1600"/>
            </a:pPr>
            <a:r>
              <a:t>apt-get install </a:t>
            </a:r>
            <a:r>
              <a:rPr u="sng">
                <a:hlinkClick r:id="rId3"/>
              </a:rPr>
              <a:t>docker.io</a:t>
            </a:r>
            <a:r>
              <a:t> </a:t>
            </a:r>
          </a:p>
        </p:txBody>
      </p:sp>
    </p:spTree>
    <p:extLst>
      <p:ext uri="{BB962C8B-B14F-4D97-AF65-F5344CB8AC3E}">
        <p14:creationId xmlns:p14="http://schemas.microsoft.com/office/powerpoint/2010/main" val="964692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defRPr sz="1500"/>
            </a:pPr>
            <a:r>
              <a:t>docker run —name dc1 -d centos /bin/sh -c “while true;do echo hello world;sleep 1;done;” 在容器中循环输出</a:t>
            </a:r>
          </a:p>
          <a:p>
            <a:pPr>
              <a:defRPr sz="1500"/>
            </a:pPr>
            <a:endParaRPr/>
          </a:p>
          <a:p>
            <a:pPr>
              <a:defRPr sz="1500"/>
            </a:pPr>
            <a:r>
              <a:t>例如在正在运行的容器中启动一个新的bash回话  docker exec -i -t dc1 /bin/bash</a:t>
            </a:r>
          </a:p>
        </p:txBody>
      </p:sp>
    </p:spTree>
    <p:extLst>
      <p:ext uri="{BB962C8B-B14F-4D97-AF65-F5344CB8AC3E}">
        <p14:creationId xmlns:p14="http://schemas.microsoft.com/office/powerpoint/2010/main" val="79346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标题文本</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正文级别 1</a:t>
            </a:r>
          </a:p>
          <a:p>
            <a:pPr lvl="1"/>
            <a:r>
              <a:t>正文级别 2</a:t>
            </a:r>
          </a:p>
          <a:p>
            <a:pPr lvl="2"/>
            <a:r>
              <a:t>正文级别 3</a:t>
            </a:r>
          </a:p>
          <a:p>
            <a:pPr lvl="3"/>
            <a:r>
              <a:t>正文级别 4</a:t>
            </a:r>
          </a:p>
          <a:p>
            <a:pPr lvl="4"/>
            <a:r>
              <a:t>正文级别 5</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22750"/>
            <a:ext cx="10464800" cy="774701"/>
          </a:xfrm>
          <a:prstGeom prst="rect">
            <a:avLst/>
          </a:prstGeom>
        </p:spPr>
        <p:txBody>
          <a:bodyPr>
            <a:spAutoFit/>
          </a:bodyPr>
          <a:lstStyle>
            <a:lvl1pPr marL="0" indent="0" algn="ctr">
              <a:spcBef>
                <a:spcPts val="0"/>
              </a:spcBef>
              <a:buSzTx/>
              <a:buNone/>
              <a:defRPr sz="3800"/>
            </a:lvl1pPr>
          </a:lstStyle>
          <a:p>
            <a:r>
              <a:t>“在此键入引文。”</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标题文本</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正文级别 1</a:t>
            </a:r>
          </a:p>
          <a:p>
            <a:pPr lvl="1"/>
            <a:r>
              <a:t>正文级别 2</a:t>
            </a:r>
          </a:p>
          <a:p>
            <a:pPr lvl="2"/>
            <a:r>
              <a:t>正文级别 3</a:t>
            </a:r>
          </a:p>
          <a:p>
            <a:pPr lvl="3"/>
            <a:r>
              <a:t>正文级别 4</a:t>
            </a:r>
          </a:p>
          <a:p>
            <a:pPr lvl="4"/>
            <a:r>
              <a:t>正文级别 5</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标题文本</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标题文本</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正文级别 1</a:t>
            </a:r>
          </a:p>
          <a:p>
            <a:pPr lvl="1"/>
            <a:r>
              <a:t>正文级别 2</a:t>
            </a:r>
          </a:p>
          <a:p>
            <a:pPr lvl="2"/>
            <a:r>
              <a:t>正文级别 3</a:t>
            </a:r>
          </a:p>
          <a:p>
            <a:pPr lvl="3"/>
            <a:r>
              <a:t>正文级别 4</a:t>
            </a:r>
          </a:p>
          <a:p>
            <a:pPr lvl="4"/>
            <a:r>
              <a:t>正文级别 5</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标题文本</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标题文本</a:t>
            </a:r>
          </a:p>
        </p:txBody>
      </p:sp>
      <p:sp>
        <p:nvSpPr>
          <p:cNvPr id="57" name="Shape 57"/>
          <p:cNvSpPr>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标题文本</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正文级别 1</a:t>
            </a:r>
          </a:p>
          <a:p>
            <a:pPr lvl="1"/>
            <a:r>
              <a:t>正文级别 2</a:t>
            </a:r>
          </a:p>
          <a:p>
            <a:pPr lvl="2"/>
            <a:r>
              <a:t>正文级别 3</a:t>
            </a:r>
          </a:p>
          <a:p>
            <a:pPr lvl="3"/>
            <a:r>
              <a:t>正文级别 4</a:t>
            </a:r>
          </a:p>
          <a:p>
            <a:pPr lvl="4"/>
            <a:r>
              <a:t>正文级别 5</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标题文本</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docker/docker"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pasted-image.tiff"/>
          <p:cNvPicPr>
            <a:picLocks noChangeAspect="1"/>
          </p:cNvPicPr>
          <p:nvPr/>
        </p:nvPicPr>
        <p:blipFill>
          <a:blip r:embed="rId2">
            <a:extLst/>
          </a:blip>
          <a:stretch>
            <a:fillRect/>
          </a:stretch>
        </p:blipFill>
        <p:spPr>
          <a:xfrm>
            <a:off x="2446329" y="1258090"/>
            <a:ext cx="8112142" cy="7237420"/>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 name="pasted-image.png"/>
          <p:cNvPicPr>
            <a:picLocks noChangeAspect="1"/>
          </p:cNvPicPr>
          <p:nvPr/>
        </p:nvPicPr>
        <p:blipFill>
          <a:blip r:embed="rId2">
            <a:extLst/>
          </a:blip>
          <a:stretch>
            <a:fillRect/>
          </a:stretch>
        </p:blipFill>
        <p:spPr>
          <a:xfrm>
            <a:off x="345056" y="3361777"/>
            <a:ext cx="12520284" cy="4782647"/>
          </a:xfrm>
          <a:prstGeom prst="rect">
            <a:avLst/>
          </a:prstGeom>
          <a:ln w="12700">
            <a:miter lim="400000"/>
          </a:ln>
        </p:spPr>
      </p:pic>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p:cNvSpPr>
          <p:nvPr>
            <p:ph type="body" idx="1"/>
          </p:nvPr>
        </p:nvSpPr>
        <p:spPr>
          <a:xfrm>
            <a:off x="952500" y="1176204"/>
            <a:ext cx="11099800" cy="7713796"/>
          </a:xfrm>
          <a:prstGeom prst="rect">
            <a:avLst/>
          </a:prstGeom>
        </p:spPr>
        <p:txBody>
          <a:bodyPr/>
          <a:lstStyle/>
          <a:p>
            <a:r>
              <a:t>安装docker</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p:cNvSpPr>
          <p:nvPr>
            <p:ph type="body" idx="1"/>
          </p:nvPr>
        </p:nvSpPr>
        <p:spPr>
          <a:xfrm>
            <a:off x="952500" y="2130623"/>
            <a:ext cx="11099800" cy="6759377"/>
          </a:xfrm>
          <a:prstGeom prst="rect">
            <a:avLst/>
          </a:prstGeom>
        </p:spPr>
        <p:txBody>
          <a:bodyPr/>
          <a:lstStyle/>
          <a:p>
            <a:pPr marL="444500" indent="-444500">
              <a:spcBef>
                <a:spcPts val="0"/>
              </a:spcBef>
              <a:defRPr sz="2000"/>
            </a:pPr>
            <a:r>
              <a:t>启动容器：</a:t>
            </a:r>
          </a:p>
          <a:p>
            <a:pPr marL="691444" lvl="1" indent="-246944">
              <a:lnSpc>
                <a:spcPts val="3400"/>
              </a:lnSpc>
              <a:spcBef>
                <a:spcPts val="1000"/>
              </a:spcBef>
              <a:defRPr sz="2000"/>
            </a:pPr>
            <a:r>
              <a:t>$ docker run IMAGE [COMMAND][ARG…]</a:t>
            </a:r>
          </a:p>
          <a:p>
            <a:pPr marL="1135944" lvl="2" indent="-246944">
              <a:lnSpc>
                <a:spcPts val="3400"/>
              </a:lnSpc>
              <a:spcBef>
                <a:spcPts val="0"/>
              </a:spcBef>
              <a:defRPr sz="2000"/>
            </a:pPr>
            <a:r>
              <a:t>run 启动一个容器</a:t>
            </a:r>
          </a:p>
          <a:p>
            <a:pPr marL="444500" indent="-444500">
              <a:spcBef>
                <a:spcPts val="1000"/>
              </a:spcBef>
              <a:defRPr sz="2000"/>
            </a:pPr>
            <a:r>
              <a:t>启动交互式容器</a:t>
            </a:r>
          </a:p>
          <a:p>
            <a:pPr marL="691444" lvl="1" indent="-246944">
              <a:lnSpc>
                <a:spcPts val="3400"/>
              </a:lnSpc>
              <a:spcBef>
                <a:spcPts val="0"/>
              </a:spcBef>
              <a:defRPr sz="2000"/>
            </a:pPr>
            <a:r>
              <a:t>$ docker run -i -t  IMAGE /bin/bash   (在容器启动时候运行</a:t>
            </a:r>
            <a:r>
              <a:rPr>
                <a:latin typeface="Helvetica"/>
                <a:ea typeface="Helvetica"/>
                <a:cs typeface="Helvetica"/>
                <a:sym typeface="Helvetica"/>
              </a:rPr>
              <a:t>bash</a:t>
            </a:r>
            <a:r>
              <a:t>命令)</a:t>
            </a:r>
          </a:p>
          <a:p>
            <a:pPr marL="1135944" lvl="2" indent="-246944">
              <a:lnSpc>
                <a:spcPts val="3400"/>
              </a:lnSpc>
              <a:spcBef>
                <a:spcPts val="0"/>
              </a:spcBef>
              <a:defRPr sz="2000"/>
            </a:pPr>
            <a:r>
              <a:t>-i —interactive=true | false 默认是false     用来告诉docker的守护进程始终打开标准输入</a:t>
            </a:r>
          </a:p>
          <a:p>
            <a:pPr marL="1135944" lvl="2" indent="-246944">
              <a:lnSpc>
                <a:spcPts val="3400"/>
              </a:lnSpc>
              <a:spcBef>
                <a:spcPts val="0"/>
              </a:spcBef>
              <a:defRPr sz="2000"/>
            </a:pPr>
            <a:r>
              <a:t>-t  —tty=true | false 默认是false	告诉docker要为创建的容器分配一个tty终端</a:t>
            </a:r>
          </a:p>
          <a:p>
            <a:pPr marL="444500" indent="-444500">
              <a:spcBef>
                <a:spcPts val="1000"/>
              </a:spcBef>
              <a:defRPr sz="2000"/>
            </a:pPr>
            <a:r>
              <a:t>查看容器</a:t>
            </a:r>
          </a:p>
          <a:p>
            <a:pPr lvl="1">
              <a:lnSpc>
                <a:spcPts val="3400"/>
              </a:lnSpc>
              <a:spcBef>
                <a:spcPts val="0"/>
              </a:spcBef>
              <a:defRPr sz="2000"/>
            </a:pPr>
            <a:r>
              <a:t>$ docker ps [-a][-l]</a:t>
            </a:r>
          </a:p>
          <a:p>
            <a:pPr lvl="2">
              <a:lnSpc>
                <a:spcPts val="3400"/>
              </a:lnSpc>
              <a:spcBef>
                <a:spcPts val="0"/>
              </a:spcBef>
              <a:defRPr sz="2000"/>
            </a:pPr>
            <a:r>
              <a:t>-a 列出所有的容器</a:t>
            </a:r>
          </a:p>
          <a:p>
            <a:pPr lvl="2">
              <a:lnSpc>
                <a:spcPts val="3400"/>
              </a:lnSpc>
              <a:spcBef>
                <a:spcPts val="0"/>
              </a:spcBef>
              <a:defRPr sz="2000"/>
            </a:pPr>
            <a:r>
              <a:t>-l  列出最新创建的一个容器</a:t>
            </a:r>
          </a:p>
          <a:p>
            <a:pPr lvl="1">
              <a:lnSpc>
                <a:spcPts val="3400"/>
              </a:lnSpc>
              <a:spcBef>
                <a:spcPts val="0"/>
              </a:spcBef>
              <a:defRPr sz="2000"/>
            </a:pPr>
            <a:r>
              <a:t>$ docker inspect</a:t>
            </a:r>
          </a:p>
        </p:txBody>
      </p:sp>
      <p:sp>
        <p:nvSpPr>
          <p:cNvPr id="150" name="Shape 150"/>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Docker容器</a:t>
            </a: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body" idx="1"/>
          </p:nvPr>
        </p:nvSpPr>
        <p:spPr>
          <a:xfrm>
            <a:off x="952500" y="795238"/>
            <a:ext cx="11099800" cy="8163124"/>
          </a:xfrm>
          <a:prstGeom prst="rect">
            <a:avLst/>
          </a:prstGeom>
        </p:spPr>
        <p:txBody>
          <a:bodyPr/>
          <a:lstStyle/>
          <a:p>
            <a:pPr marL="444500" indent="-444500">
              <a:spcBef>
                <a:spcPts val="0"/>
              </a:spcBef>
              <a:defRPr sz="2000"/>
            </a:pPr>
            <a:r>
              <a:t>自定义容器名:</a:t>
            </a:r>
          </a:p>
          <a:p>
            <a:pPr lvl="1">
              <a:spcBef>
                <a:spcPts val="0"/>
              </a:spcBef>
              <a:defRPr sz="2000"/>
            </a:pPr>
            <a:r>
              <a:t>$ docker run —name=自定义名称 -it  IMAGE /bin/bash</a:t>
            </a:r>
          </a:p>
          <a:p>
            <a:pPr marL="444500" indent="-444500">
              <a:spcBef>
                <a:spcPts val="0"/>
              </a:spcBef>
              <a:defRPr sz="2000"/>
            </a:pPr>
            <a:r>
              <a:t>重新启动停止的容器</a:t>
            </a:r>
          </a:p>
          <a:p>
            <a:pPr lvl="1">
              <a:spcBef>
                <a:spcPts val="0"/>
              </a:spcBef>
              <a:defRPr sz="2000"/>
            </a:pPr>
            <a:r>
              <a:t>$ docker start [-i] 容器名</a:t>
            </a:r>
          </a:p>
          <a:p>
            <a:pPr lvl="2">
              <a:spcBef>
                <a:spcPts val="0"/>
              </a:spcBef>
              <a:defRPr sz="2000"/>
            </a:pPr>
            <a:r>
              <a:t>-i  是否以交互的方式重新启动已停止的容器</a:t>
            </a:r>
          </a:p>
          <a:p>
            <a:pPr marL="444500" indent="-444500">
              <a:spcBef>
                <a:spcPts val="0"/>
              </a:spcBef>
              <a:defRPr sz="2000"/>
            </a:pPr>
            <a:r>
              <a:t>删除停止的容器</a:t>
            </a:r>
          </a:p>
          <a:p>
            <a:pPr lvl="1">
              <a:spcBef>
                <a:spcPts val="0"/>
              </a:spcBef>
              <a:defRPr sz="2000"/>
            </a:pPr>
            <a:r>
              <a:t>$ docker rm 容器名</a:t>
            </a:r>
          </a:p>
          <a:p>
            <a:pPr lvl="2">
              <a:spcBef>
                <a:spcPts val="0"/>
              </a:spcBef>
              <a:defRPr sz="2000"/>
            </a:pPr>
            <a:r>
              <a:t>只能删除已停止的容器</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hape 154"/>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Docker守护式容器</a:t>
            </a:r>
          </a:p>
        </p:txBody>
      </p:sp>
      <p:sp>
        <p:nvSpPr>
          <p:cNvPr id="155" name="Shape 155"/>
          <p:cNvSpPr>
            <a:spLocks noGrp="1"/>
          </p:cNvSpPr>
          <p:nvPr>
            <p:ph type="body" idx="1"/>
          </p:nvPr>
        </p:nvSpPr>
        <p:spPr>
          <a:prstGeom prst="rect">
            <a:avLst/>
          </a:prstGeom>
        </p:spPr>
        <p:txBody>
          <a:bodyPr/>
          <a:lstStyle/>
          <a:p>
            <a:pPr>
              <a:defRPr sz="2500"/>
            </a:pPr>
            <a:r>
              <a:t>什么是守护式容器</a:t>
            </a:r>
          </a:p>
          <a:p>
            <a:pPr lvl="1">
              <a:defRPr sz="2500"/>
            </a:pPr>
            <a:r>
              <a:t>能够长期运行</a:t>
            </a:r>
          </a:p>
          <a:p>
            <a:pPr lvl="1">
              <a:defRPr sz="2500"/>
            </a:pPr>
            <a:r>
              <a:t>没有交互式的回话</a:t>
            </a:r>
          </a:p>
          <a:p>
            <a:pPr lvl="1">
              <a:defRPr sz="2500"/>
            </a:pPr>
            <a:r>
              <a:t>适合运行应用程序或服务</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p:cNvSpPr>
          <p:nvPr>
            <p:ph type="body" idx="1"/>
          </p:nvPr>
        </p:nvSpPr>
        <p:spPr>
          <a:xfrm>
            <a:off x="952500" y="520138"/>
            <a:ext cx="11099800" cy="8438224"/>
          </a:xfrm>
          <a:prstGeom prst="rect">
            <a:avLst/>
          </a:prstGeom>
        </p:spPr>
        <p:txBody>
          <a:bodyPr/>
          <a:lstStyle/>
          <a:p>
            <a:pPr marL="444500" indent="-444500">
              <a:spcBef>
                <a:spcPts val="0"/>
              </a:spcBef>
              <a:defRPr sz="2000"/>
            </a:pPr>
            <a:r>
              <a:t>以守护形式运行容器</a:t>
            </a:r>
          </a:p>
          <a:p>
            <a:pPr lvl="1">
              <a:spcBef>
                <a:spcPts val="0"/>
              </a:spcBef>
              <a:defRPr sz="2000"/>
            </a:pPr>
            <a:r>
              <a:t>$ docker run -i -t IMAGE /bin/bash</a:t>
            </a:r>
          </a:p>
          <a:p>
            <a:pPr lvl="1">
              <a:spcBef>
                <a:spcPts val="0"/>
              </a:spcBef>
              <a:defRPr sz="2000"/>
            </a:pPr>
            <a:r>
              <a:t>Ctrl+P  Ctrl+Q</a:t>
            </a:r>
          </a:p>
          <a:p>
            <a:pPr marL="444500" indent="-444500">
              <a:spcBef>
                <a:spcPts val="0"/>
              </a:spcBef>
              <a:defRPr sz="2000"/>
            </a:pPr>
            <a:r>
              <a:t>附加到运行中的容器</a:t>
            </a:r>
          </a:p>
          <a:p>
            <a:pPr lvl="1">
              <a:spcBef>
                <a:spcPts val="0"/>
              </a:spcBef>
              <a:defRPr sz="2000"/>
            </a:pPr>
            <a:r>
              <a:t>$ docker attach 容器名</a:t>
            </a:r>
          </a:p>
          <a:p>
            <a:pPr marL="444500" indent="-444500">
              <a:spcBef>
                <a:spcPts val="0"/>
              </a:spcBef>
              <a:defRPr sz="2000"/>
            </a:pPr>
            <a:r>
              <a:t>启动守护式容器</a:t>
            </a:r>
          </a:p>
          <a:p>
            <a:pPr lvl="1">
              <a:spcBef>
                <a:spcPts val="0"/>
              </a:spcBef>
              <a:defRPr sz="2000"/>
            </a:pPr>
            <a:r>
              <a:t>$ docker run -d IMAGE [COMMAND][ARG…]</a:t>
            </a:r>
          </a:p>
          <a:p>
            <a:pPr lvl="2">
              <a:spcBef>
                <a:spcPts val="0"/>
              </a:spcBef>
              <a:defRPr sz="2000"/>
            </a:pPr>
            <a:r>
              <a:t>-d </a:t>
            </a:r>
            <a:r>
              <a:rPr>
                <a:latin typeface="Helvetica"/>
                <a:ea typeface="Helvetica"/>
                <a:cs typeface="Helvetica"/>
                <a:sym typeface="Helvetica"/>
              </a:rPr>
              <a:t> </a:t>
            </a:r>
            <a:r>
              <a:t>告诉</a:t>
            </a:r>
            <a:r>
              <a:rPr>
                <a:latin typeface="Helvetica"/>
                <a:ea typeface="Helvetica"/>
                <a:cs typeface="Helvetica"/>
                <a:sym typeface="Helvetica"/>
              </a:rPr>
              <a:t>run</a:t>
            </a:r>
            <a:r>
              <a:t>命令启动容器时使用后台的方式运行</a:t>
            </a:r>
          </a:p>
          <a:p>
            <a:pPr marL="444500" indent="-444500">
              <a:spcBef>
                <a:spcPts val="0"/>
              </a:spcBef>
              <a:defRPr sz="2000"/>
            </a:pPr>
            <a:r>
              <a:t>查看容器日志</a:t>
            </a:r>
          </a:p>
          <a:p>
            <a:pPr lvl="1">
              <a:spcBef>
                <a:spcPts val="0"/>
              </a:spcBef>
              <a:defRPr sz="2000"/>
            </a:pPr>
            <a:r>
              <a:t>$ docker logs [-f][-t][—tail] 容器名</a:t>
            </a:r>
          </a:p>
          <a:p>
            <a:pPr lvl="2">
              <a:spcBef>
                <a:spcPts val="0"/>
              </a:spcBef>
              <a:defRPr sz="2000"/>
            </a:pPr>
            <a:r>
              <a:t>-f —follows=true | false </a:t>
            </a:r>
            <a:r>
              <a:rPr>
                <a:latin typeface="PingFang SC Regular"/>
                <a:ea typeface="PingFang SC Regular"/>
                <a:cs typeface="PingFang SC Regular"/>
                <a:sym typeface="PingFang SC Regular"/>
              </a:rPr>
              <a:t>默认为</a:t>
            </a:r>
            <a:r>
              <a:t>false    </a:t>
            </a:r>
            <a:r>
              <a:rPr>
                <a:latin typeface="PingFang SC Regular"/>
                <a:ea typeface="PingFang SC Regular"/>
                <a:cs typeface="PingFang SC Regular"/>
                <a:sym typeface="PingFang SC Regular"/>
              </a:rPr>
              <a:t>一直跟踪日志的变化，并返回结果</a:t>
            </a:r>
          </a:p>
          <a:p>
            <a:pPr lvl="2">
              <a:spcBef>
                <a:spcPts val="0"/>
              </a:spcBef>
              <a:defRPr sz="2000"/>
            </a:pPr>
            <a:r>
              <a:rPr>
                <a:latin typeface="PingFang SC Regular"/>
                <a:ea typeface="PingFang SC Regular"/>
                <a:cs typeface="PingFang SC Regular"/>
                <a:sym typeface="PingFang SC Regular"/>
              </a:rPr>
              <a:t>-t </a:t>
            </a:r>
            <a:r>
              <a:t>—timestamps=true | false </a:t>
            </a:r>
            <a:r>
              <a:rPr>
                <a:latin typeface="PingFang SC Regular"/>
                <a:ea typeface="PingFang SC Regular"/>
                <a:cs typeface="PingFang SC Regular"/>
                <a:sym typeface="PingFang SC Regular"/>
              </a:rPr>
              <a:t>默认为</a:t>
            </a:r>
            <a:r>
              <a:t>false   </a:t>
            </a:r>
            <a:r>
              <a:rPr>
                <a:latin typeface="PingFang SC Regular"/>
                <a:ea typeface="PingFang SC Regular"/>
                <a:cs typeface="PingFang SC Regular"/>
                <a:sym typeface="PingFang SC Regular"/>
              </a:rPr>
              <a:t>是在返回的结果上加上时间戳</a:t>
            </a:r>
          </a:p>
          <a:p>
            <a:pPr lvl="2">
              <a:spcBef>
                <a:spcPts val="0"/>
              </a:spcBef>
              <a:defRPr sz="2000"/>
            </a:pPr>
            <a:r>
              <a:rPr>
                <a:latin typeface="Helvetica"/>
                <a:ea typeface="Helvetica"/>
                <a:cs typeface="Helvetica"/>
                <a:sym typeface="Helvetica"/>
              </a:rPr>
              <a:t>—tail= “all”    </a:t>
            </a:r>
            <a:r>
              <a:t>返回结尾处多少数量的日志，不指定就返回所有的日志</a:t>
            </a:r>
          </a:p>
          <a:p>
            <a:pPr marL="444500" indent="-444500">
              <a:spcBef>
                <a:spcPts val="0"/>
              </a:spcBef>
              <a:defRPr sz="2000"/>
            </a:pPr>
            <a:r>
              <a:t>查看容器内进程</a:t>
            </a:r>
          </a:p>
          <a:p>
            <a:pPr lvl="1">
              <a:spcBef>
                <a:spcPts val="0"/>
              </a:spcBef>
              <a:defRPr sz="2000"/>
            </a:pPr>
            <a:r>
              <a:t>$ docker top 容器名</a:t>
            </a:r>
          </a:p>
          <a:p>
            <a:pPr marL="444500" indent="-444500">
              <a:spcBef>
                <a:spcPts val="0"/>
              </a:spcBef>
              <a:defRPr sz="2000"/>
            </a:pPr>
            <a:r>
              <a:t>在运行中的容器内启动新的进程</a:t>
            </a:r>
          </a:p>
          <a:p>
            <a:pPr lvl="1">
              <a:spcBef>
                <a:spcPts val="0"/>
              </a:spcBef>
              <a:defRPr sz="2000"/>
            </a:pPr>
            <a:r>
              <a:t>$ docker exec  [-d] [-i] [-t] </a:t>
            </a:r>
            <a:r>
              <a:rPr>
                <a:latin typeface="PingFang SC Regular"/>
                <a:ea typeface="PingFang SC Regular"/>
                <a:cs typeface="PingFang SC Regular"/>
                <a:sym typeface="PingFang SC Regular"/>
              </a:rPr>
              <a:t>容器名称</a:t>
            </a:r>
            <a:r>
              <a:t> [COMMAND][AGR…]</a:t>
            </a:r>
          </a:p>
          <a:p>
            <a:pPr lvl="2">
              <a:spcBef>
                <a:spcPts val="0"/>
              </a:spcBef>
              <a:defRPr sz="2000"/>
            </a:pPr>
            <a:r>
              <a:t>-d -t -i  </a:t>
            </a:r>
          </a:p>
          <a:p>
            <a:pPr marL="444500" indent="-444500">
              <a:spcBef>
                <a:spcPts val="0"/>
              </a:spcBef>
              <a:defRPr sz="2000"/>
            </a:pPr>
            <a:r>
              <a:t>停止守护式容器</a:t>
            </a:r>
          </a:p>
          <a:p>
            <a:pPr lvl="1">
              <a:spcBef>
                <a:spcPts val="0"/>
              </a:spcBef>
              <a:defRPr sz="2000"/>
            </a:pPr>
            <a:r>
              <a:t>$docker stop </a:t>
            </a:r>
            <a:r>
              <a:rPr>
                <a:latin typeface="PingFang SC Regular"/>
                <a:ea typeface="PingFang SC Regular"/>
                <a:cs typeface="PingFang SC Regular"/>
                <a:sym typeface="PingFang SC Regular"/>
              </a:rPr>
              <a:t>容器名</a:t>
            </a:r>
          </a:p>
          <a:p>
            <a:pPr lvl="1">
              <a:spcBef>
                <a:spcPts val="0"/>
              </a:spcBef>
              <a:defRPr sz="2000"/>
            </a:pPr>
            <a:r>
              <a:t>$docker kill </a:t>
            </a:r>
            <a:r>
              <a:rPr>
                <a:latin typeface="PingFang SC Regular"/>
                <a:ea typeface="PingFang SC Regular"/>
                <a:cs typeface="PingFang SC Regular"/>
                <a:sym typeface="PingFang SC Regular"/>
              </a:rPr>
              <a:t>容器名</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p:cNvSpPr>
          <p:nvPr>
            <p:ph type="body" idx="1"/>
          </p:nvPr>
        </p:nvSpPr>
        <p:spPr>
          <a:xfrm>
            <a:off x="952500" y="520138"/>
            <a:ext cx="11099800" cy="8438224"/>
          </a:xfrm>
          <a:prstGeom prst="rect">
            <a:avLst/>
          </a:prstGeom>
        </p:spPr>
        <p:txBody>
          <a:bodyPr/>
          <a:lstStyle/>
          <a:p>
            <a:pPr marL="444500" indent="-444500">
              <a:spcBef>
                <a:spcPts val="0"/>
              </a:spcBef>
              <a:defRPr sz="2000"/>
            </a:pPr>
            <a:r>
              <a:t>设置容器的端口映射</a:t>
            </a:r>
          </a:p>
          <a:p>
            <a:pPr lvl="1">
              <a:spcBef>
                <a:spcPts val="0"/>
              </a:spcBef>
              <a:defRPr sz="2000"/>
            </a:pPr>
            <a:r>
              <a:t>run [-P][-p]</a:t>
            </a:r>
          </a:p>
          <a:p>
            <a:pPr lvl="2">
              <a:spcBef>
                <a:spcPts val="0"/>
              </a:spcBef>
              <a:defRPr sz="2000"/>
            </a:pPr>
            <a:r>
              <a:t>-P —publish-all=true|false </a:t>
            </a:r>
            <a:r>
              <a:rPr>
                <a:latin typeface="PingFang SC Regular"/>
                <a:ea typeface="PingFang SC Regular"/>
                <a:cs typeface="PingFang SC Regular"/>
                <a:sym typeface="PingFang SC Regular"/>
              </a:rPr>
              <a:t>默认为</a:t>
            </a:r>
            <a:r>
              <a:t>false   </a:t>
            </a:r>
            <a:r>
              <a:rPr>
                <a:latin typeface="PingFang SC Regular"/>
                <a:ea typeface="PingFang SC Regular"/>
                <a:cs typeface="PingFang SC Regular"/>
                <a:sym typeface="PingFang SC Regular"/>
              </a:rPr>
              <a:t>将为容器暴露的所有端口进行映射</a:t>
            </a:r>
          </a:p>
          <a:p>
            <a:pPr lvl="3">
              <a:spcBef>
                <a:spcPts val="0"/>
              </a:spcBef>
              <a:defRPr sz="2000"/>
            </a:pPr>
            <a:r>
              <a:t>指令 docker run -P -it ubuntu /bin/bash</a:t>
            </a:r>
            <a:endParaRPr>
              <a:latin typeface="PingFang SC Regular"/>
              <a:ea typeface="PingFang SC Regular"/>
              <a:cs typeface="PingFang SC Regular"/>
              <a:sym typeface="PingFang SC Regular"/>
            </a:endParaRPr>
          </a:p>
          <a:p>
            <a:pPr lvl="2">
              <a:spcBef>
                <a:spcPts val="0"/>
              </a:spcBef>
              <a:defRPr sz="2000"/>
            </a:pPr>
            <a:r>
              <a:rPr>
                <a:latin typeface="PingFang SC Regular"/>
                <a:ea typeface="PingFang SC Regular"/>
                <a:cs typeface="PingFang SC Regular"/>
                <a:sym typeface="PingFang SC Regular"/>
              </a:rPr>
              <a:t>-p </a:t>
            </a:r>
            <a:r>
              <a:t>—publish=[]	  </a:t>
            </a:r>
            <a:r>
              <a:rPr>
                <a:latin typeface="PingFang SC Regular"/>
                <a:ea typeface="PingFang SC Regular"/>
                <a:cs typeface="PingFang SC Regular"/>
                <a:sym typeface="PingFang SC Regular"/>
              </a:rPr>
              <a:t>指定映射容器的端口</a:t>
            </a:r>
          </a:p>
          <a:p>
            <a:pPr lvl="3">
              <a:spcBef>
                <a:spcPts val="0"/>
              </a:spcBef>
              <a:defRPr sz="2000"/>
            </a:pPr>
            <a:r>
              <a:t>端口映射的格式如下</a:t>
            </a:r>
          </a:p>
          <a:p>
            <a:pPr lvl="3">
              <a:spcBef>
                <a:spcPts val="0"/>
              </a:spcBef>
              <a:defRPr sz="2000"/>
            </a:pPr>
            <a:r>
              <a:t>containerPort  </a:t>
            </a:r>
            <a:r>
              <a:rPr>
                <a:latin typeface="PingFang SC Regular"/>
                <a:ea typeface="PingFang SC Regular"/>
                <a:cs typeface="PingFang SC Regular"/>
                <a:sym typeface="PingFang SC Regular"/>
              </a:rPr>
              <a:t>只指定容器的端口</a:t>
            </a:r>
            <a:r>
              <a:t>,</a:t>
            </a:r>
            <a:r>
              <a:rPr>
                <a:latin typeface="PingFang SC Regular"/>
                <a:ea typeface="PingFang SC Regular"/>
                <a:cs typeface="PingFang SC Regular"/>
                <a:sym typeface="PingFang SC Regular"/>
              </a:rPr>
              <a:t>宿主机端口随机</a:t>
            </a:r>
          </a:p>
          <a:p>
            <a:pPr lvl="4">
              <a:spcBef>
                <a:spcPts val="0"/>
              </a:spcBef>
              <a:defRPr sz="2000"/>
            </a:pPr>
            <a:r>
              <a:rPr>
                <a:latin typeface="PingFang SC Regular"/>
                <a:ea typeface="PingFang SC Regular"/>
                <a:cs typeface="PingFang SC Regular"/>
                <a:sym typeface="PingFang SC Regular"/>
              </a:rPr>
              <a:t>docker run -p 80 -i -t ubuntu /bin/bash </a:t>
            </a:r>
          </a:p>
          <a:p>
            <a:pPr lvl="3">
              <a:spcBef>
                <a:spcPts val="0"/>
              </a:spcBef>
              <a:defRPr sz="2000"/>
            </a:pPr>
            <a:r>
              <a:t>hostPort:containerPort	</a:t>
            </a:r>
            <a:r>
              <a:rPr>
                <a:latin typeface="PingFang SC Regular"/>
                <a:ea typeface="PingFang SC Regular"/>
                <a:cs typeface="PingFang SC Regular"/>
                <a:sym typeface="PingFang SC Regular"/>
              </a:rPr>
              <a:t>指定宿主机端口和容器端口</a:t>
            </a:r>
          </a:p>
          <a:p>
            <a:pPr lvl="4">
              <a:spcBef>
                <a:spcPts val="0"/>
              </a:spcBef>
              <a:defRPr sz="2000"/>
            </a:pPr>
            <a:r>
              <a:t>docker run -p 8080:80 -i -t ubuntu /bin/bash</a:t>
            </a:r>
          </a:p>
          <a:p>
            <a:pPr lvl="3">
              <a:spcBef>
                <a:spcPts val="0"/>
              </a:spcBef>
              <a:defRPr sz="2000"/>
            </a:pPr>
            <a:r>
              <a:t>ip::containerPort	</a:t>
            </a:r>
            <a:r>
              <a:rPr>
                <a:latin typeface="PingFang SC Regular"/>
                <a:ea typeface="PingFang SC Regular"/>
                <a:cs typeface="PingFang SC Regular"/>
                <a:sym typeface="PingFang SC Regular"/>
              </a:rPr>
              <a:t>指定</a:t>
            </a:r>
            <a:r>
              <a:t>ip</a:t>
            </a:r>
            <a:r>
              <a:rPr>
                <a:latin typeface="PingFang SC Regular"/>
                <a:ea typeface="PingFang SC Regular"/>
                <a:cs typeface="PingFang SC Regular"/>
                <a:sym typeface="PingFang SC Regular"/>
              </a:rPr>
              <a:t>和容器的端口</a:t>
            </a:r>
          </a:p>
          <a:p>
            <a:pPr lvl="4">
              <a:spcBef>
                <a:spcPts val="0"/>
              </a:spcBef>
              <a:defRPr sz="2000"/>
            </a:pPr>
            <a:r>
              <a:t>docker run -p 0.0.0.0:80 -i -t ubuntu /bin/bash</a:t>
            </a:r>
          </a:p>
          <a:p>
            <a:pPr lvl="3">
              <a:spcBef>
                <a:spcPts val="0"/>
              </a:spcBef>
              <a:defRPr sz="2000"/>
            </a:pPr>
            <a:r>
              <a:t>ip::hostPort:containerPort </a:t>
            </a:r>
            <a:r>
              <a:rPr>
                <a:latin typeface="PingFang SC Regular"/>
                <a:ea typeface="PingFang SC Regular"/>
                <a:cs typeface="PingFang SC Regular"/>
                <a:sym typeface="PingFang SC Regular"/>
              </a:rPr>
              <a:t>指定</a:t>
            </a:r>
            <a:r>
              <a:t>ip</a:t>
            </a:r>
            <a:r>
              <a:rPr>
                <a:latin typeface="PingFang SC Regular"/>
                <a:ea typeface="PingFang SC Regular"/>
                <a:cs typeface="PingFang SC Regular"/>
                <a:sym typeface="PingFang SC Regular"/>
              </a:rPr>
              <a:t>宿主机端口和容器端口</a:t>
            </a:r>
          </a:p>
          <a:p>
            <a:pPr lvl="4">
              <a:spcBef>
                <a:spcPts val="0"/>
              </a:spcBef>
              <a:defRPr sz="2000"/>
            </a:pPr>
            <a:r>
              <a:rPr>
                <a:latin typeface="PingFang SC Regular"/>
                <a:ea typeface="PingFang SC Regular"/>
                <a:cs typeface="PingFang SC Regular"/>
                <a:sym typeface="PingFang SC Regular"/>
              </a:rPr>
              <a:t>docker run -p 0.0.0.0:8080:80 -i -t ubuntu /bin/bash</a:t>
            </a:r>
          </a:p>
          <a:p>
            <a:pPr lvl="3">
              <a:spcBef>
                <a:spcPts val="0"/>
              </a:spcBef>
              <a:defRPr sz="2000"/>
            </a:pPr>
            <a:endParaRPr>
              <a:latin typeface="PingFang SC Regular"/>
              <a:ea typeface="PingFang SC Regular"/>
              <a:cs typeface="PingFang SC Regular"/>
              <a:sym typeface="PingFang SC Regular"/>
            </a:endParaRPr>
          </a:p>
          <a:p>
            <a:pPr lvl="3">
              <a:spcBef>
                <a:spcPts val="0"/>
              </a:spcBef>
              <a:defRPr sz="2000"/>
            </a:pPr>
            <a:endParaRPr>
              <a:latin typeface="PingFang SC Regular"/>
              <a:ea typeface="PingFang SC Regular"/>
              <a:cs typeface="PingFang SC Regular"/>
              <a:sym typeface="PingFang SC Regular"/>
            </a:endParaRPr>
          </a:p>
          <a:p>
            <a:pPr marL="0" indent="0" defTabSz="457200">
              <a:spcBef>
                <a:spcPts val="0"/>
              </a:spcBef>
              <a:buSzTx/>
              <a:buNone/>
              <a:defRPr sz="1200">
                <a:solidFill>
                  <a:srgbClr val="454545"/>
                </a:solidFill>
                <a:latin typeface="Helvetica"/>
                <a:ea typeface="Helvetica"/>
                <a:cs typeface="Helvetica"/>
                <a:sym typeface="Helvetica"/>
              </a:defRPr>
            </a:pPr>
            <a:r>
              <a:t>											</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a:spLocks noGrp="1"/>
          </p:cNvSpPr>
          <p:nvPr>
            <p:ph type="body" idx="1"/>
          </p:nvPr>
        </p:nvSpPr>
        <p:spPr>
          <a:prstGeom prst="rect">
            <a:avLst/>
          </a:prstGeom>
        </p:spPr>
        <p:txBody>
          <a:bodyPr/>
          <a:lstStyle/>
          <a:p>
            <a:pPr marL="306704" indent="-306704" defTabSz="403097">
              <a:spcBef>
                <a:spcPts val="2800"/>
              </a:spcBef>
              <a:defRPr sz="2484"/>
            </a:pPr>
            <a:r>
              <a:t>在容器中部署静态网站</a:t>
            </a:r>
          </a:p>
          <a:p>
            <a:pPr marL="613409" lvl="1" indent="-306704" defTabSz="403097">
              <a:spcBef>
                <a:spcPts val="2800"/>
              </a:spcBef>
              <a:defRPr sz="2484"/>
            </a:pPr>
            <a:r>
              <a:t>创建映射80端口的交互式容器</a:t>
            </a:r>
          </a:p>
          <a:p>
            <a:pPr marL="613409" lvl="1" indent="-306704" defTabSz="403097">
              <a:spcBef>
                <a:spcPts val="2800"/>
              </a:spcBef>
              <a:defRPr sz="2484"/>
            </a:pPr>
            <a:r>
              <a:t>安装nginx</a:t>
            </a:r>
          </a:p>
          <a:p>
            <a:pPr marL="613409" lvl="1" indent="-306704" defTabSz="403097">
              <a:spcBef>
                <a:spcPts val="2800"/>
              </a:spcBef>
              <a:defRPr sz="2484"/>
            </a:pPr>
            <a:r>
              <a:t>安装文本编辑器vim</a:t>
            </a:r>
          </a:p>
          <a:p>
            <a:pPr marL="613409" lvl="1" indent="-306704" defTabSz="403097">
              <a:spcBef>
                <a:spcPts val="2800"/>
              </a:spcBef>
              <a:defRPr sz="2484"/>
            </a:pPr>
            <a:r>
              <a:t>创建静态页面</a:t>
            </a:r>
          </a:p>
          <a:p>
            <a:pPr marL="613409" lvl="1" indent="-306704" defTabSz="403097">
              <a:spcBef>
                <a:spcPts val="2800"/>
              </a:spcBef>
              <a:defRPr sz="2484"/>
            </a:pPr>
            <a:r>
              <a:t>修改nginx配置</a:t>
            </a:r>
          </a:p>
          <a:p>
            <a:pPr marL="613409" lvl="1" indent="-306704" defTabSz="403097">
              <a:spcBef>
                <a:spcPts val="2800"/>
              </a:spcBef>
              <a:defRPr sz="2484"/>
            </a:pPr>
            <a:r>
              <a:t>运行nginx</a:t>
            </a:r>
          </a:p>
          <a:p>
            <a:pPr marL="613409" lvl="1" indent="-306704" defTabSz="403097">
              <a:spcBef>
                <a:spcPts val="2800"/>
              </a:spcBef>
              <a:defRPr sz="2484"/>
            </a:pPr>
            <a:r>
              <a:t>验证网站访问</a:t>
            </a:r>
          </a:p>
        </p:txBody>
      </p:sp>
      <p:sp>
        <p:nvSpPr>
          <p:cNvPr id="164" name="Shape 164"/>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Docker部署静态网站</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body" idx="1"/>
          </p:nvPr>
        </p:nvSpPr>
        <p:spPr>
          <a:xfrm>
            <a:off x="952500" y="2609850"/>
            <a:ext cx="11099800" cy="6286500"/>
          </a:xfrm>
          <a:prstGeom prst="rect">
            <a:avLst/>
          </a:prstGeom>
        </p:spPr>
        <p:txBody>
          <a:bodyPr/>
          <a:lstStyle/>
          <a:p>
            <a:pPr marL="444500" indent="-444500">
              <a:defRPr sz="2100"/>
            </a:pPr>
            <a:r>
              <a:t>Docker Image 镜像</a:t>
            </a:r>
          </a:p>
          <a:p>
            <a:pPr lvl="1">
              <a:defRPr sz="2100"/>
            </a:pPr>
            <a:r>
              <a:t>容器的基石</a:t>
            </a:r>
          </a:p>
          <a:p>
            <a:pPr lvl="1">
              <a:defRPr sz="2100"/>
            </a:pPr>
            <a:r>
              <a:t>层叠的只读文件系统</a:t>
            </a:r>
          </a:p>
          <a:p>
            <a:pPr lvl="1">
              <a:defRPr sz="2100"/>
            </a:pPr>
            <a:r>
              <a:t>联合加载(union omunt)</a:t>
            </a:r>
          </a:p>
        </p:txBody>
      </p:sp>
      <p:pic>
        <p:nvPicPr>
          <p:cNvPr id="167" name="pasted-image.png"/>
          <p:cNvPicPr>
            <a:picLocks noChangeAspect="1"/>
          </p:cNvPicPr>
          <p:nvPr/>
        </p:nvPicPr>
        <p:blipFill>
          <a:blip r:embed="rId2">
            <a:extLst/>
          </a:blip>
          <a:stretch>
            <a:fillRect/>
          </a:stretch>
        </p:blipFill>
        <p:spPr>
          <a:xfrm>
            <a:off x="6451600" y="4826000"/>
            <a:ext cx="5250096" cy="2256620"/>
          </a:xfrm>
          <a:prstGeom prst="rect">
            <a:avLst/>
          </a:prstGeom>
          <a:ln w="12700">
            <a:miter lim="400000"/>
          </a:ln>
        </p:spPr>
      </p:pic>
      <p:sp>
        <p:nvSpPr>
          <p:cNvPr id="168" name="Shape 168"/>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Docker镜像和仓库</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body" idx="1"/>
          </p:nvPr>
        </p:nvSpPr>
        <p:spPr>
          <a:xfrm>
            <a:off x="952500" y="1059920"/>
            <a:ext cx="11099800" cy="7633760"/>
          </a:xfrm>
          <a:prstGeom prst="rect">
            <a:avLst/>
          </a:prstGeom>
        </p:spPr>
        <p:txBody>
          <a:bodyPr/>
          <a:lstStyle>
            <a:lvl1pPr marL="444500" indent="-444500">
              <a:defRPr sz="2300"/>
            </a:lvl1pPr>
            <a:lvl2pPr>
              <a:defRPr sz="2300"/>
            </a:lvl2pPr>
          </a:lstStyle>
          <a:p>
            <a:r>
              <a:t>镜像的存储位置</a:t>
            </a:r>
          </a:p>
          <a:p>
            <a:pPr lvl="1"/>
            <a:r>
              <a:t>/var/lib/docker</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p:cNvSpPr>
          <p:nvPr>
            <p:ph type="body" idx="1"/>
          </p:nvPr>
        </p:nvSpPr>
        <p:spPr>
          <a:xfrm>
            <a:off x="952500" y="1176204"/>
            <a:ext cx="11099800" cy="7713796"/>
          </a:xfrm>
          <a:prstGeom prst="rect">
            <a:avLst/>
          </a:prstGeom>
        </p:spPr>
        <p:txBody>
          <a:bodyPr/>
          <a:lstStyle/>
          <a:p>
            <a:r>
              <a:t>环境 ubuntu 16.04</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body" idx="1"/>
          </p:nvPr>
        </p:nvSpPr>
        <p:spPr>
          <a:xfrm>
            <a:off x="952500" y="520138"/>
            <a:ext cx="11099800" cy="8438224"/>
          </a:xfrm>
          <a:prstGeom prst="rect">
            <a:avLst/>
          </a:prstGeom>
        </p:spPr>
        <p:txBody>
          <a:bodyPr/>
          <a:lstStyle/>
          <a:p>
            <a:pPr marL="444500" indent="-444500">
              <a:spcBef>
                <a:spcPts val="1200"/>
              </a:spcBef>
              <a:defRPr sz="2300"/>
            </a:pPr>
            <a:r>
              <a:t>镜像的存储位置</a:t>
            </a:r>
          </a:p>
          <a:p>
            <a:pPr lvl="1">
              <a:spcBef>
                <a:spcPts val="1200"/>
              </a:spcBef>
              <a:defRPr sz="2000"/>
            </a:pPr>
            <a:r>
              <a:t>/var/lib/docker</a:t>
            </a:r>
          </a:p>
          <a:p>
            <a:pPr marL="444500" indent="-444500">
              <a:spcBef>
                <a:spcPts val="1200"/>
              </a:spcBef>
              <a:defRPr sz="2000"/>
            </a:pPr>
            <a:r>
              <a:t>列出镜像</a:t>
            </a:r>
          </a:p>
          <a:p>
            <a:pPr lvl="1">
              <a:spcBef>
                <a:spcPts val="1200"/>
              </a:spcBef>
              <a:defRPr sz="2000"/>
            </a:pPr>
            <a:r>
              <a:t>$ docker images [OPTSIONS] [REPOSITORY]</a:t>
            </a:r>
          </a:p>
          <a:p>
            <a:pPr lvl="2">
              <a:spcBef>
                <a:spcPts val="1200"/>
              </a:spcBef>
              <a:defRPr sz="2000"/>
            </a:pPr>
            <a:r>
              <a:t>-a, -all=false  </a:t>
            </a:r>
            <a:r>
              <a:rPr>
                <a:latin typeface="PingFang SC Regular"/>
                <a:ea typeface="PingFang SC Regular"/>
                <a:cs typeface="PingFang SC Regular"/>
                <a:sym typeface="PingFang SC Regular"/>
              </a:rPr>
              <a:t>显示所有镜像</a:t>
            </a:r>
          </a:p>
          <a:p>
            <a:pPr lvl="2">
              <a:spcBef>
                <a:spcPts val="1200"/>
              </a:spcBef>
              <a:defRPr sz="2000"/>
            </a:pPr>
            <a:r>
              <a:rPr>
                <a:latin typeface="PingFang SC Regular"/>
                <a:ea typeface="PingFang SC Regular"/>
                <a:cs typeface="PingFang SC Regular"/>
                <a:sym typeface="PingFang SC Regular"/>
              </a:rPr>
              <a:t>-f </a:t>
            </a:r>
            <a:r>
              <a:t>,—filter[]    </a:t>
            </a:r>
            <a:r>
              <a:rPr>
                <a:latin typeface="PingFang SC Regular"/>
                <a:ea typeface="PingFang SC Regular"/>
                <a:cs typeface="PingFang SC Regular"/>
                <a:sym typeface="PingFang SC Regular"/>
              </a:rPr>
              <a:t>显示时的过滤条件</a:t>
            </a:r>
          </a:p>
          <a:p>
            <a:pPr lvl="2">
              <a:spcBef>
                <a:spcPts val="1200"/>
              </a:spcBef>
              <a:defRPr sz="2000"/>
            </a:pPr>
            <a:r>
              <a:rPr>
                <a:latin typeface="PingFang SC Regular"/>
                <a:ea typeface="PingFang SC Regular"/>
                <a:cs typeface="PingFang SC Regular"/>
                <a:sym typeface="PingFang SC Regular"/>
              </a:rPr>
              <a:t>—n</a:t>
            </a:r>
            <a:r>
              <a:rPr>
                <a:latin typeface="Helvetica"/>
                <a:ea typeface="Helvetica"/>
                <a:cs typeface="Helvetica"/>
                <a:sym typeface="Helvetica"/>
              </a:rPr>
              <a:t>o-trunc=false </a:t>
            </a:r>
            <a:r>
              <a:t>是否指定使用阶段的形式显示数据</a:t>
            </a:r>
          </a:p>
          <a:p>
            <a:pPr lvl="2">
              <a:spcBef>
                <a:spcPts val="1200"/>
              </a:spcBef>
              <a:defRPr sz="2000"/>
            </a:pPr>
            <a:r>
              <a:t>-q,—quiet=false  </a:t>
            </a:r>
            <a:r>
              <a:rPr>
                <a:latin typeface="PingFang SC Regular"/>
                <a:ea typeface="PingFang SC Regular"/>
                <a:cs typeface="PingFang SC Regular"/>
                <a:sym typeface="PingFang SC Regular"/>
              </a:rPr>
              <a:t>只显示镜像的唯一</a:t>
            </a:r>
            <a:r>
              <a:t>id</a:t>
            </a:r>
          </a:p>
          <a:p>
            <a:pPr marL="444500" indent="-444500">
              <a:spcBef>
                <a:spcPts val="1200"/>
              </a:spcBef>
              <a:defRPr sz="2000"/>
            </a:pPr>
            <a:r>
              <a:t>镜像标签和仓库</a:t>
            </a:r>
          </a:p>
          <a:p>
            <a:pPr marL="444500" indent="-444500">
              <a:spcBef>
                <a:spcPts val="1200"/>
              </a:spcBef>
              <a:defRPr sz="2000"/>
            </a:pPr>
            <a:r>
              <a:t>查看镜像</a:t>
            </a:r>
          </a:p>
          <a:p>
            <a:pPr lvl="1">
              <a:spcBef>
                <a:spcPts val="1200"/>
              </a:spcBef>
              <a:defRPr sz="2000"/>
            </a:pPr>
            <a:r>
              <a:t>$ docker inspect [OPTIONS] CONTAINER|IMAGE [CINTAINER|IMAGE]</a:t>
            </a:r>
          </a:p>
          <a:p>
            <a:pPr marL="444500" indent="-444500">
              <a:spcBef>
                <a:spcPts val="1200"/>
              </a:spcBef>
              <a:defRPr sz="2000"/>
            </a:pPr>
            <a:r>
              <a:t>删除镜像</a:t>
            </a:r>
          </a:p>
          <a:p>
            <a:pPr lvl="1">
              <a:spcBef>
                <a:spcPts val="1200"/>
              </a:spcBef>
              <a:defRPr sz="2000"/>
            </a:pPr>
            <a:r>
              <a:t>$ docker rmi [OPTIONS] IMAGE [IMAGE…]</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p:cNvSpPr>
          <p:nvPr>
            <p:ph type="body" idx="1"/>
          </p:nvPr>
        </p:nvSpPr>
        <p:spPr>
          <a:xfrm>
            <a:off x="952500" y="520138"/>
            <a:ext cx="11099800" cy="8438224"/>
          </a:xfrm>
          <a:prstGeom prst="rect">
            <a:avLst/>
          </a:prstGeom>
        </p:spPr>
        <p:txBody>
          <a:bodyPr/>
          <a:lstStyle/>
          <a:p>
            <a:pPr marL="444500" indent="-444500">
              <a:spcBef>
                <a:spcPts val="2700"/>
              </a:spcBef>
              <a:defRPr sz="2300"/>
            </a:pPr>
            <a:r>
              <a:t>查找镜像</a:t>
            </a:r>
          </a:p>
          <a:p>
            <a:pPr lvl="1">
              <a:spcBef>
                <a:spcPts val="2700"/>
              </a:spcBef>
              <a:defRPr sz="2300"/>
            </a:pPr>
            <a:r>
              <a:t>$ docker search [OPTIONS] TERM</a:t>
            </a:r>
          </a:p>
          <a:p>
            <a:pPr lvl="2">
              <a:spcBef>
                <a:spcPts val="2700"/>
              </a:spcBef>
              <a:defRPr sz="2300"/>
            </a:pPr>
            <a:r>
              <a:t>—automated=false</a:t>
            </a:r>
          </a:p>
          <a:p>
            <a:pPr lvl="2">
              <a:spcBef>
                <a:spcPts val="2700"/>
              </a:spcBef>
              <a:defRPr sz="2300"/>
            </a:pPr>
            <a:r>
              <a:t>—no-trunc=false</a:t>
            </a:r>
          </a:p>
          <a:p>
            <a:pPr lvl="2">
              <a:spcBef>
                <a:spcPts val="2700"/>
              </a:spcBef>
              <a:defRPr sz="2300"/>
            </a:pPr>
            <a:r>
              <a:t>-s,—stars=0</a:t>
            </a:r>
          </a:p>
          <a:p>
            <a:pPr marL="444500" indent="-444500">
              <a:spcBef>
                <a:spcPts val="2700"/>
              </a:spcBef>
              <a:defRPr sz="2300"/>
            </a:pPr>
            <a:r>
              <a:t>拉取镜像</a:t>
            </a:r>
          </a:p>
          <a:p>
            <a:pPr lvl="1">
              <a:spcBef>
                <a:spcPts val="2700"/>
              </a:spcBef>
              <a:defRPr sz="2300"/>
            </a:pPr>
            <a:r>
              <a:t>$ docker pull  [OPTIONS] NAME[:TAG]</a:t>
            </a:r>
          </a:p>
          <a:p>
            <a:pPr lvl="2">
              <a:spcBef>
                <a:spcPts val="2700"/>
              </a:spcBef>
              <a:defRPr sz="2300"/>
            </a:pPr>
            <a:r>
              <a:t>-a,—all-tags=false 	</a:t>
            </a:r>
            <a:r>
              <a:rPr>
                <a:latin typeface="PingFang SC Regular"/>
                <a:ea typeface="PingFang SC Regular"/>
                <a:cs typeface="PingFang SC Regular"/>
                <a:sym typeface="PingFang SC Regular"/>
              </a:rPr>
              <a:t>获取所有匹配到的镜像</a:t>
            </a:r>
          </a:p>
          <a:p>
            <a:pPr marL="444500" indent="-444500">
              <a:spcBef>
                <a:spcPts val="2700"/>
              </a:spcBef>
              <a:defRPr sz="2300"/>
            </a:pPr>
            <a:r>
              <a:t>推送镜像</a:t>
            </a:r>
          </a:p>
          <a:p>
            <a:pPr lvl="1">
              <a:spcBef>
                <a:spcPts val="2700"/>
              </a:spcBef>
              <a:defRPr sz="2300"/>
            </a:pPr>
            <a:r>
              <a:t>$ docker push NAME[:TAG]</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p:cNvSpPr>
          <p:nvPr>
            <p:ph type="body" idx="1"/>
          </p:nvPr>
        </p:nvSpPr>
        <p:spPr>
          <a:xfrm>
            <a:off x="952500" y="2421135"/>
            <a:ext cx="11099800" cy="6468865"/>
          </a:xfrm>
          <a:prstGeom prst="rect">
            <a:avLst/>
          </a:prstGeom>
        </p:spPr>
        <p:txBody>
          <a:bodyPr/>
          <a:lstStyle/>
          <a:p>
            <a:pPr marL="444500" indent="-444500">
              <a:defRPr sz="3000"/>
            </a:pPr>
            <a:r>
              <a:t>保存对容器的修改，并再次使用</a:t>
            </a:r>
          </a:p>
          <a:p>
            <a:pPr marL="444500" indent="-444500">
              <a:defRPr sz="3000"/>
            </a:pPr>
            <a:r>
              <a:t>自定义镜像的能力</a:t>
            </a:r>
          </a:p>
          <a:p>
            <a:pPr marL="444500" indent="-444500">
              <a:defRPr sz="3000"/>
            </a:pPr>
            <a:r>
              <a:t>以软件的形式打包并分发服务及其运行的环境</a:t>
            </a:r>
          </a:p>
        </p:txBody>
      </p:sp>
      <p:sp>
        <p:nvSpPr>
          <p:cNvPr id="177" name="Shape 177"/>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构建Docker镜像</a:t>
            </a: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p:cNvSpPr>
          <p:nvPr>
            <p:ph type="body" idx="1"/>
          </p:nvPr>
        </p:nvSpPr>
        <p:spPr>
          <a:xfrm>
            <a:off x="952500" y="520138"/>
            <a:ext cx="11099800" cy="8438224"/>
          </a:xfrm>
          <a:prstGeom prst="rect">
            <a:avLst/>
          </a:prstGeom>
        </p:spPr>
        <p:txBody>
          <a:bodyPr/>
          <a:lstStyle/>
          <a:p>
            <a:pPr marL="444500" indent="-444500">
              <a:spcBef>
                <a:spcPts val="1500"/>
              </a:spcBef>
              <a:defRPr sz="2300"/>
            </a:pPr>
            <a:r>
              <a:t>$ docker commit 通过容器构建</a:t>
            </a:r>
          </a:p>
          <a:p>
            <a:pPr lvl="1">
              <a:spcBef>
                <a:spcPts val="1500"/>
              </a:spcBef>
              <a:defRPr sz="2300"/>
            </a:pPr>
            <a:r>
              <a:t>$ docker commit [OPTIONS] CONTAINER [REPOSITORY[:TAG]]</a:t>
            </a:r>
          </a:p>
          <a:p>
            <a:pPr lvl="2">
              <a:spcBef>
                <a:spcPts val="1500"/>
              </a:spcBef>
              <a:defRPr sz="2300"/>
            </a:pPr>
            <a:r>
              <a:t>-a,—author=“” </a:t>
            </a:r>
            <a:r>
              <a:rPr>
                <a:latin typeface="PingFang SC Regular"/>
                <a:ea typeface="PingFang SC Regular"/>
                <a:cs typeface="PingFang SC Regular"/>
                <a:sym typeface="PingFang SC Regular"/>
              </a:rPr>
              <a:t>指定作者</a:t>
            </a:r>
          </a:p>
          <a:p>
            <a:pPr lvl="2">
              <a:spcBef>
                <a:spcPts val="1500"/>
              </a:spcBef>
              <a:defRPr sz="2300"/>
            </a:pPr>
            <a:r>
              <a:rPr>
                <a:latin typeface="PingFang SC Regular"/>
                <a:ea typeface="PingFang SC Regular"/>
                <a:cs typeface="PingFang SC Regular"/>
                <a:sym typeface="PingFang SC Regular"/>
              </a:rPr>
              <a:t>-</a:t>
            </a:r>
            <a:r>
              <a:t>m,-message=“” </a:t>
            </a:r>
            <a:r>
              <a:rPr>
                <a:latin typeface="PingFang SC Regular"/>
                <a:ea typeface="PingFang SC Regular"/>
                <a:cs typeface="PingFang SC Regular"/>
                <a:sym typeface="PingFang SC Regular"/>
              </a:rPr>
              <a:t>记录镜像构建信息</a:t>
            </a:r>
          </a:p>
          <a:p>
            <a:pPr lvl="2">
              <a:spcBef>
                <a:spcPts val="1500"/>
              </a:spcBef>
              <a:defRPr sz="2300"/>
            </a:pPr>
            <a:r>
              <a:rPr>
                <a:latin typeface="PingFang SC Regular"/>
                <a:ea typeface="PingFang SC Regular"/>
                <a:cs typeface="PingFang SC Regular"/>
                <a:sym typeface="PingFang SC Regular"/>
              </a:rPr>
              <a:t>-</a:t>
            </a:r>
            <a:r>
              <a:rPr>
                <a:latin typeface="Helvetica"/>
                <a:ea typeface="Helvetica"/>
                <a:cs typeface="Helvetica"/>
                <a:sym typeface="Helvetica"/>
              </a:rPr>
              <a:t>p,—pause=true  </a:t>
            </a:r>
            <a:r>
              <a:t>在构建镜像时可以不暂停容器，默认会暂停容器</a:t>
            </a:r>
          </a:p>
          <a:p>
            <a:pPr marL="444500" indent="-444500">
              <a:spcBef>
                <a:spcPts val="1500"/>
              </a:spcBef>
              <a:defRPr sz="2300"/>
            </a:pPr>
            <a:r>
              <a:t>$ docker build 通过Dockerfile文件构建</a:t>
            </a:r>
          </a:p>
          <a:p>
            <a:pPr lvl="1">
              <a:spcBef>
                <a:spcPts val="1500"/>
              </a:spcBef>
              <a:defRPr sz="2300"/>
            </a:pPr>
            <a:r>
              <a:t>$ docker build [OPTIONS] PATH | URL | -</a:t>
            </a:r>
          </a:p>
          <a:p>
            <a:pPr lvl="2">
              <a:spcBef>
                <a:spcPts val="1500"/>
              </a:spcBef>
              <a:defRPr sz="2300"/>
            </a:pPr>
            <a:r>
              <a:t>—force-rm=false</a:t>
            </a:r>
          </a:p>
          <a:p>
            <a:pPr lvl="2">
              <a:spcBef>
                <a:spcPts val="1500"/>
              </a:spcBef>
              <a:defRPr sz="2300"/>
            </a:pPr>
            <a:r>
              <a:t>—no-cache=false</a:t>
            </a:r>
          </a:p>
          <a:p>
            <a:pPr lvl="2">
              <a:spcBef>
                <a:spcPts val="1500"/>
              </a:spcBef>
              <a:defRPr sz="2300"/>
            </a:pPr>
            <a:r>
              <a:t>—pull=false</a:t>
            </a:r>
          </a:p>
          <a:p>
            <a:pPr lvl="2">
              <a:spcBef>
                <a:spcPts val="1500"/>
              </a:spcBef>
              <a:defRPr sz="2300"/>
            </a:pPr>
            <a:r>
              <a:t>-q,—quiet=false</a:t>
            </a:r>
          </a:p>
          <a:p>
            <a:pPr lvl="2">
              <a:spcBef>
                <a:spcPts val="1500"/>
              </a:spcBef>
              <a:defRPr sz="2300"/>
            </a:pPr>
            <a:r>
              <a:t>—rm=true</a:t>
            </a:r>
          </a:p>
          <a:p>
            <a:pPr lvl="2">
              <a:spcBef>
                <a:spcPts val="1500"/>
              </a:spcBef>
              <a:defRPr sz="2300"/>
            </a:pPr>
            <a:r>
              <a:t>-t,—tag=“”	 </a:t>
            </a:r>
            <a:r>
              <a:rPr>
                <a:latin typeface="PingFang SC Regular"/>
                <a:ea typeface="PingFang SC Regular"/>
                <a:cs typeface="PingFang SC Regular"/>
                <a:sym typeface="PingFang SC Regular"/>
              </a:rPr>
              <a:t>指定构建出的镜像的名字</a:t>
            </a: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p:cNvSpPr>
          <p:nvPr>
            <p:ph type="body" idx="1"/>
          </p:nvPr>
        </p:nvSpPr>
        <p:spPr>
          <a:xfrm>
            <a:off x="952500" y="1733550"/>
            <a:ext cx="11099800" cy="6286500"/>
          </a:xfrm>
          <a:prstGeom prst="rect">
            <a:avLst/>
          </a:prstGeom>
        </p:spPr>
        <p:txBody>
          <a:bodyPr/>
          <a:lstStyle/>
          <a:p>
            <a:r>
              <a:rPr>
                <a:latin typeface="PingFang SC Regular"/>
                <a:ea typeface="PingFang SC Regular"/>
                <a:cs typeface="PingFang SC Regular"/>
                <a:sym typeface="PingFang SC Regular"/>
              </a:rPr>
              <a:t>创建第一个</a:t>
            </a:r>
            <a:r>
              <a:t>dockerFile</a:t>
            </a:r>
          </a:p>
          <a:p>
            <a:pPr marL="0" indent="0" defTabSz="457200">
              <a:spcBef>
                <a:spcPts val="0"/>
              </a:spcBef>
              <a:buSzTx/>
              <a:buNone/>
              <a:defRPr sz="1200">
                <a:solidFill>
                  <a:srgbClr val="454545"/>
                </a:solidFill>
                <a:latin typeface="Helvetica"/>
                <a:ea typeface="Helvetica"/>
                <a:cs typeface="Helvetica"/>
                <a:sym typeface="Helvetica"/>
              </a:defRPr>
            </a:pPr>
            <a:r>
              <a:t>	</a:t>
            </a:r>
            <a:r>
              <a:rPr sz="3100"/>
              <a:t>#First Dockerfile</a:t>
            </a:r>
          </a:p>
          <a:p>
            <a:pPr marL="0" indent="0" defTabSz="457200">
              <a:spcBef>
                <a:spcPts val="0"/>
              </a:spcBef>
              <a:buSzTx/>
              <a:buNone/>
              <a:defRPr sz="3100">
                <a:solidFill>
                  <a:srgbClr val="454545"/>
                </a:solidFill>
                <a:latin typeface="Helvetica"/>
                <a:ea typeface="Helvetica"/>
                <a:cs typeface="Helvetica"/>
                <a:sym typeface="Helvetica"/>
              </a:defRPr>
            </a:pPr>
            <a:r>
              <a:t>	FROM ubuntu:16.04  </a:t>
            </a:r>
            <a:r>
              <a:rPr>
                <a:latin typeface="PingFang SC Regular"/>
                <a:ea typeface="PingFang SC Regular"/>
                <a:cs typeface="PingFang SC Regular"/>
                <a:sym typeface="PingFang SC Regular"/>
              </a:rPr>
              <a:t>镜像的基础</a:t>
            </a:r>
          </a:p>
          <a:p>
            <a:pPr marL="0" indent="0" defTabSz="457200">
              <a:spcBef>
                <a:spcPts val="0"/>
              </a:spcBef>
              <a:buSzTx/>
              <a:buNone/>
              <a:defRPr sz="3100">
                <a:solidFill>
                  <a:srgbClr val="454545"/>
                </a:solidFill>
                <a:latin typeface="Helvetica"/>
                <a:ea typeface="Helvetica"/>
                <a:cs typeface="Helvetica"/>
                <a:sym typeface="Helvetica"/>
              </a:defRPr>
            </a:pPr>
            <a:r>
              <a:t>	MAINTAINER bingbing “bingbing@qq.com”  </a:t>
            </a:r>
            <a:r>
              <a:rPr>
                <a:latin typeface="PingFang SC Regular"/>
                <a:ea typeface="PingFang SC Regular"/>
                <a:cs typeface="PingFang SC Regular"/>
                <a:sym typeface="PingFang SC Regular"/>
              </a:rPr>
              <a:t>镜像维护人</a:t>
            </a:r>
          </a:p>
          <a:p>
            <a:pPr marL="0" indent="0" defTabSz="457200">
              <a:spcBef>
                <a:spcPts val="0"/>
              </a:spcBef>
              <a:buSzTx/>
              <a:buNone/>
              <a:defRPr sz="3100">
                <a:solidFill>
                  <a:srgbClr val="454545"/>
                </a:solidFill>
                <a:latin typeface="Helvetica"/>
                <a:ea typeface="Helvetica"/>
                <a:cs typeface="Helvetica"/>
                <a:sym typeface="Helvetica"/>
              </a:defRPr>
            </a:pPr>
            <a:r>
              <a:t>	RUN apt update	</a:t>
            </a:r>
            <a:r>
              <a:rPr>
                <a:latin typeface="PingFang SC Regular"/>
                <a:ea typeface="PingFang SC Regular"/>
                <a:cs typeface="PingFang SC Regular"/>
                <a:sym typeface="PingFang SC Regular"/>
              </a:rPr>
              <a:t>镜像执行的命令</a:t>
            </a:r>
          </a:p>
          <a:p>
            <a:pPr marL="0" indent="0" defTabSz="457200">
              <a:spcBef>
                <a:spcPts val="0"/>
              </a:spcBef>
              <a:buSzTx/>
              <a:buNone/>
              <a:defRPr sz="3100">
                <a:solidFill>
                  <a:srgbClr val="454545"/>
                </a:solidFill>
                <a:latin typeface="Helvetica"/>
                <a:ea typeface="Helvetica"/>
                <a:cs typeface="Helvetica"/>
                <a:sym typeface="Helvetica"/>
              </a:defRPr>
            </a:pPr>
            <a:r>
              <a:t>	RUN apt install nginx</a:t>
            </a:r>
          </a:p>
          <a:p>
            <a:pPr marL="0" indent="0" defTabSz="457200">
              <a:spcBef>
                <a:spcPts val="0"/>
              </a:spcBef>
              <a:buSzTx/>
              <a:buNone/>
              <a:defRPr sz="3100">
                <a:solidFill>
                  <a:srgbClr val="454545"/>
                </a:solidFill>
                <a:latin typeface="Helvetica"/>
                <a:ea typeface="Helvetica"/>
                <a:cs typeface="Helvetica"/>
                <a:sym typeface="Helvetica"/>
              </a:defRPr>
            </a:pPr>
            <a:r>
              <a:t>	EXPOSE 80 	</a:t>
            </a:r>
            <a:r>
              <a:rPr>
                <a:latin typeface="PingFang SC Regular"/>
                <a:ea typeface="PingFang SC Regular"/>
                <a:cs typeface="PingFang SC Regular"/>
                <a:sym typeface="PingFang SC Regular"/>
              </a:rPr>
              <a:t>镜像暴露的端口</a:t>
            </a: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body" idx="1"/>
          </p:nvPr>
        </p:nvSpPr>
        <p:spPr>
          <a:xfrm>
            <a:off x="952500" y="1733550"/>
            <a:ext cx="11099800" cy="6286500"/>
          </a:xfrm>
          <a:prstGeom prst="rect">
            <a:avLst/>
          </a:prstGeom>
        </p:spPr>
        <p:txBody>
          <a:bodyPr/>
          <a:lstStyle/>
          <a:p>
            <a:r>
              <a:t>END(待续)</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p:cNvSpPr>
          <p:nvPr>
            <p:ph type="title"/>
          </p:nvPr>
        </p:nvSpPr>
        <p:spPr>
          <a:xfrm>
            <a:off x="952500" y="3797300"/>
            <a:ext cx="11099800" cy="2159000"/>
          </a:xfrm>
          <a:prstGeom prst="rect">
            <a:avLst/>
          </a:prstGeom>
        </p:spPr>
        <p:txBody>
          <a:bodyPr/>
          <a:lstStyle>
            <a:lvl1pPr>
              <a:defRPr b="1">
                <a:latin typeface="Helvetica"/>
                <a:ea typeface="Helvetica"/>
                <a:cs typeface="Helvetica"/>
                <a:sym typeface="Helvetica"/>
              </a:defRPr>
            </a:lvl1pPr>
          </a:lstStyle>
          <a:p>
            <a:r>
              <a:t>什么是docker? </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body" idx="1"/>
          </p:nvPr>
        </p:nvSpPr>
        <p:spPr>
          <a:xfrm>
            <a:off x="952500" y="863600"/>
            <a:ext cx="11099800" cy="8026400"/>
          </a:xfrm>
          <a:prstGeom prst="rect">
            <a:avLst/>
          </a:prstGeom>
        </p:spPr>
        <p:txBody>
          <a:bodyPr/>
          <a:lstStyle/>
          <a:p>
            <a:r>
              <a:t>先来认识一下docker</a:t>
            </a:r>
          </a:p>
          <a:p>
            <a:r>
              <a:t>什么是容器?</a:t>
            </a:r>
          </a:p>
          <a:p>
            <a:pPr marL="889000" lvl="1" indent="-444500">
              <a:defRPr sz="2000"/>
            </a:pPr>
            <a:r>
              <a:t>一种虚拟化的方案(与虚拟机不同，虚拟机是通过中间层将一台或多台独立的机器虚拟运行在物理硬件之上的，而容器是直接运行在操作系统内核之上的用户空间，所以容器的虚拟化也叫操作系统虚拟化</a:t>
            </a:r>
          </a:p>
          <a:p>
            <a:pPr marL="889000" lvl="1" indent="-444500">
              <a:defRPr sz="2000"/>
            </a:pPr>
            <a:r>
              <a:t>由于依赖操作系统的特性，所以容器只能运行相同或相似内核的操作系统之上</a:t>
            </a:r>
          </a:p>
          <a:p>
            <a:pPr marL="889000" lvl="1" indent="-444500">
              <a:defRPr sz="2000"/>
            </a:pPr>
            <a:r>
              <a:t>docker使用的容器技术是依赖与linux内核特性：Namespace和Cgroups (Control Group)</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linux容器技术vs虚拟机</a:t>
            </a:r>
          </a:p>
        </p:txBody>
      </p:sp>
      <p:grpSp>
        <p:nvGrpSpPr>
          <p:cNvPr id="132" name="Group 132"/>
          <p:cNvGrpSpPr/>
          <p:nvPr/>
        </p:nvGrpSpPr>
        <p:grpSpPr>
          <a:xfrm>
            <a:off x="1087966" y="3332808"/>
            <a:ext cx="11299338" cy="4171717"/>
            <a:chOff x="0" y="0"/>
            <a:chExt cx="11299337" cy="4171715"/>
          </a:xfrm>
        </p:grpSpPr>
        <p:pic>
          <p:nvPicPr>
            <p:cNvPr id="130" name="pasted-image.png"/>
            <p:cNvPicPr>
              <a:picLocks noChangeAspect="1"/>
            </p:cNvPicPr>
            <p:nvPr/>
          </p:nvPicPr>
          <p:blipFill>
            <a:blip r:embed="rId2">
              <a:extLst/>
            </a:blip>
            <a:stretch>
              <a:fillRect/>
            </a:stretch>
          </p:blipFill>
          <p:spPr>
            <a:xfrm>
              <a:off x="0" y="129330"/>
              <a:ext cx="5430664" cy="3913055"/>
            </a:xfrm>
            <a:prstGeom prst="rect">
              <a:avLst/>
            </a:prstGeom>
            <a:ln w="12700" cap="flat">
              <a:noFill/>
              <a:miter lim="400000"/>
            </a:ln>
            <a:effectLst/>
          </p:spPr>
        </p:pic>
        <p:pic>
          <p:nvPicPr>
            <p:cNvPr id="131" name="pasted-image.png"/>
            <p:cNvPicPr>
              <a:picLocks noChangeAspect="1"/>
            </p:cNvPicPr>
            <p:nvPr/>
          </p:nvPicPr>
          <p:blipFill>
            <a:blip r:embed="rId3">
              <a:extLst/>
            </a:blip>
            <a:stretch>
              <a:fillRect/>
            </a:stretch>
          </p:blipFill>
          <p:spPr>
            <a:xfrm>
              <a:off x="6070599" y="0"/>
              <a:ext cx="5228739" cy="4171716"/>
            </a:xfrm>
            <a:prstGeom prst="rect">
              <a:avLst/>
            </a:prstGeom>
            <a:ln w="12700" cap="flat">
              <a:noFill/>
              <a:miter lim="400000"/>
            </a:ln>
            <a:effectLst/>
          </p:spPr>
        </p:pic>
      </p:gr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a:spLocks noGrp="1"/>
          </p:cNvSpPr>
          <p:nvPr>
            <p:ph type="body" idx="1"/>
          </p:nvPr>
        </p:nvSpPr>
        <p:spPr>
          <a:xfrm>
            <a:off x="952500" y="1733550"/>
            <a:ext cx="11099800" cy="6286500"/>
          </a:xfrm>
          <a:prstGeom prst="rect">
            <a:avLst/>
          </a:prstGeom>
        </p:spPr>
        <p:txBody>
          <a:bodyPr/>
          <a:lstStyle/>
          <a:p>
            <a:pPr marL="444500" indent="-444500">
              <a:defRPr sz="3000"/>
            </a:pPr>
            <a:r>
              <a:t>什么是docker?</a:t>
            </a:r>
          </a:p>
          <a:p>
            <a:pPr lvl="1">
              <a:defRPr sz="2000"/>
            </a:pPr>
            <a:r>
              <a:t>将应用程序自动部署到容器的开源引擎</a:t>
            </a:r>
          </a:p>
          <a:p>
            <a:pPr lvl="1">
              <a:defRPr sz="2000"/>
            </a:pPr>
            <a:r>
              <a:t>go语言开源引擎 Github地址：</a:t>
            </a:r>
            <a:r>
              <a:rPr u="sng">
                <a:hlinkClick r:id="rId2"/>
              </a:rPr>
              <a:t>https://github.com/docker/docker</a:t>
            </a:r>
          </a:p>
          <a:p>
            <a:pPr lvl="1">
              <a:defRPr sz="2000"/>
            </a:pPr>
            <a:r>
              <a:t>2013年初 dotCloud(docker) 发布</a:t>
            </a:r>
          </a:p>
          <a:p>
            <a:pPr lvl="1">
              <a:defRPr sz="2000"/>
            </a:pPr>
            <a:r>
              <a:t>基于Apache2.0开源授权协议发行</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p:cNvSpPr>
          <p:nvPr>
            <p:ph type="body" idx="1"/>
          </p:nvPr>
        </p:nvSpPr>
        <p:spPr>
          <a:xfrm>
            <a:off x="952500" y="1733550"/>
            <a:ext cx="11099800" cy="6286500"/>
          </a:xfrm>
          <a:prstGeom prst="rect">
            <a:avLst/>
          </a:prstGeom>
        </p:spPr>
        <p:txBody>
          <a:bodyPr/>
          <a:lstStyle/>
          <a:p>
            <a:pPr marL="444500" indent="-444500">
              <a:defRPr sz="3000"/>
            </a:pPr>
            <a:r>
              <a:t>Docker的目标</a:t>
            </a:r>
          </a:p>
          <a:p>
            <a:pPr lvl="1">
              <a:defRPr sz="2000"/>
            </a:pPr>
            <a:r>
              <a:t>提供简单轻量的建模方式</a:t>
            </a:r>
          </a:p>
          <a:p>
            <a:pPr lvl="1">
              <a:defRPr sz="2000"/>
            </a:pPr>
            <a:r>
              <a:t>职责的逻辑分离</a:t>
            </a:r>
          </a:p>
          <a:p>
            <a:pPr lvl="1">
              <a:defRPr sz="2000"/>
            </a:pPr>
            <a:r>
              <a:t>快速高效的开发声明周期</a:t>
            </a:r>
          </a:p>
          <a:p>
            <a:pPr lvl="1">
              <a:defRPr sz="2000"/>
            </a:pPr>
            <a:r>
              <a:t>鼓励使用面向服务的架构</a:t>
            </a: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type="body" idx="1"/>
          </p:nvPr>
        </p:nvSpPr>
        <p:spPr>
          <a:xfrm>
            <a:off x="952500" y="1733550"/>
            <a:ext cx="11099800" cy="6286500"/>
          </a:xfrm>
          <a:prstGeom prst="rect">
            <a:avLst/>
          </a:prstGeom>
        </p:spPr>
        <p:txBody>
          <a:bodyPr/>
          <a:lstStyle/>
          <a:p>
            <a:pPr marL="444500" indent="-444500">
              <a:defRPr sz="3000"/>
            </a:pPr>
            <a:r>
              <a:t>Docker的使用场景</a:t>
            </a:r>
          </a:p>
          <a:p>
            <a:pPr lvl="1">
              <a:defRPr sz="2000"/>
            </a:pPr>
            <a:r>
              <a:t>使用Docker容器开发、测试、部署服务</a:t>
            </a:r>
          </a:p>
          <a:p>
            <a:pPr lvl="1">
              <a:defRPr sz="2000"/>
            </a:pPr>
            <a:r>
              <a:t>创建隔离的运行环境</a:t>
            </a:r>
          </a:p>
          <a:p>
            <a:pPr lvl="1">
              <a:defRPr sz="2000"/>
            </a:pPr>
            <a:r>
              <a:t>搭建测试环境</a:t>
            </a:r>
          </a:p>
          <a:p>
            <a:pPr lvl="1">
              <a:defRPr sz="2000"/>
            </a:pPr>
            <a:r>
              <a:t>构建多用户的平台既服务(PaaS) 基础设施</a:t>
            </a:r>
          </a:p>
          <a:p>
            <a:pPr lvl="1">
              <a:defRPr sz="2000"/>
            </a:pPr>
            <a:r>
              <a:t>提供软件既服务(SaaS)应用程序</a:t>
            </a:r>
          </a:p>
          <a:p>
            <a:pPr lvl="1">
              <a:defRPr sz="2000"/>
            </a:pPr>
            <a:r>
              <a:t>高性能、操大规模的宿主机部署</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body" idx="1"/>
          </p:nvPr>
        </p:nvSpPr>
        <p:spPr>
          <a:xfrm>
            <a:off x="952500" y="1733550"/>
            <a:ext cx="11099800" cy="6286500"/>
          </a:xfrm>
          <a:prstGeom prst="rect">
            <a:avLst/>
          </a:prstGeom>
        </p:spPr>
        <p:txBody>
          <a:bodyPr/>
          <a:lstStyle/>
          <a:p>
            <a:pPr marL="444500" indent="-444500">
              <a:defRPr sz="3000"/>
            </a:pPr>
            <a:r>
              <a:t>Docker的基本组成</a:t>
            </a:r>
          </a:p>
          <a:p>
            <a:pPr lvl="1">
              <a:defRPr sz="2000"/>
            </a:pPr>
            <a:r>
              <a:t>Docker Client 客户端</a:t>
            </a:r>
          </a:p>
          <a:p>
            <a:pPr lvl="1">
              <a:defRPr sz="2000"/>
            </a:pPr>
            <a:r>
              <a:t>Docker Daemon 守护进程</a:t>
            </a:r>
          </a:p>
          <a:p>
            <a:pPr lvl="1">
              <a:defRPr sz="2000"/>
            </a:pPr>
            <a:r>
              <a:t>Docker Image 镜像</a:t>
            </a:r>
          </a:p>
          <a:p>
            <a:pPr lvl="1">
              <a:defRPr sz="2000"/>
            </a:pPr>
            <a:r>
              <a:t>Docker Container 容器</a:t>
            </a:r>
          </a:p>
          <a:p>
            <a:pPr lvl="1">
              <a:defRPr sz="2000"/>
            </a:pPr>
            <a:r>
              <a:t>Docker Registry 仓库</a:t>
            </a:r>
          </a:p>
        </p:txBody>
      </p:sp>
      <p:sp>
        <p:nvSpPr>
          <p:cNvPr id="141" name="Shape 141"/>
          <p:cNvSpPr>
            <a:spLocks noGrp="1"/>
          </p:cNvSpPr>
          <p:nvPr>
            <p:ph type="title"/>
          </p:nvPr>
        </p:nvSpPr>
        <p:spPr>
          <a:xfrm>
            <a:off x="952500" y="444500"/>
            <a:ext cx="11099800" cy="1377289"/>
          </a:xfrm>
          <a:prstGeom prst="rect">
            <a:avLst/>
          </a:prstGeom>
        </p:spPr>
        <p:txBody>
          <a:bodyPr/>
          <a:lstStyle>
            <a:lvl1pPr>
              <a:defRPr sz="5000" b="1">
                <a:latin typeface="Helvetica"/>
                <a:ea typeface="Helvetica"/>
                <a:cs typeface="Helvetica"/>
                <a:sym typeface="Helvetica"/>
              </a:defRPr>
            </a:lvl1pPr>
          </a:lstStyle>
          <a:p>
            <a:r>
              <a:t>Docker的基本组成</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588</Words>
  <Application>Microsoft Macintosh PowerPoint</Application>
  <PresentationFormat>自定义</PresentationFormat>
  <Paragraphs>170</Paragraphs>
  <Slides>25</Slides>
  <Notes>3</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25</vt:i4>
      </vt:variant>
    </vt:vector>
  </HeadingPairs>
  <TitlesOfParts>
    <vt:vector size="30" baseType="lpstr">
      <vt:lpstr>Helvetica</vt:lpstr>
      <vt:lpstr>Helvetica Light</vt:lpstr>
      <vt:lpstr>Helvetica Neue</vt:lpstr>
      <vt:lpstr>PingFang SC Regular</vt:lpstr>
      <vt:lpstr>White</vt:lpstr>
      <vt:lpstr>PowerPoint 演示文稿</vt:lpstr>
      <vt:lpstr>PowerPoint 演示文稿</vt:lpstr>
      <vt:lpstr>什么是docker? </vt:lpstr>
      <vt:lpstr>PowerPoint 演示文稿</vt:lpstr>
      <vt:lpstr>linux容器技术vs虚拟机</vt:lpstr>
      <vt:lpstr>PowerPoint 演示文稿</vt:lpstr>
      <vt:lpstr>PowerPoint 演示文稿</vt:lpstr>
      <vt:lpstr>PowerPoint 演示文稿</vt:lpstr>
      <vt:lpstr>Docker的基本组成</vt:lpstr>
      <vt:lpstr>PowerPoint 演示文稿</vt:lpstr>
      <vt:lpstr>PowerPoint 演示文稿</vt:lpstr>
      <vt:lpstr>Docker容器</vt:lpstr>
      <vt:lpstr>PowerPoint 演示文稿</vt:lpstr>
      <vt:lpstr>Docker守护式容器</vt:lpstr>
      <vt:lpstr>PowerPoint 演示文稿</vt:lpstr>
      <vt:lpstr>PowerPoint 演示文稿</vt:lpstr>
      <vt:lpstr>Docker部署静态网站</vt:lpstr>
      <vt:lpstr>Docker镜像和仓库</vt:lpstr>
      <vt:lpstr>PowerPoint 演示文稿</vt:lpstr>
      <vt:lpstr>PowerPoint 演示文稿</vt:lpstr>
      <vt:lpstr>PowerPoint 演示文稿</vt:lpstr>
      <vt:lpstr>构建Docker镜像</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郭兵兵</cp:lastModifiedBy>
  <cp:revision>1</cp:revision>
  <dcterms:modified xsi:type="dcterms:W3CDTF">2016-06-23T01:23:54Z</dcterms:modified>
</cp:coreProperties>
</file>